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88" r:id="rId3"/>
    <p:sldId id="426" r:id="rId4"/>
    <p:sldId id="368" r:id="rId5"/>
    <p:sldId id="428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27" r:id="rId18"/>
    <p:sldId id="3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1AD"/>
    <a:srgbClr val="007AB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BA8B7-0CBA-460C-BFAF-6EC8B5BFBC3A}" v="14" dt="2023-03-13T14:41:06.777"/>
    <p1510:client id="{C72E8B5F-BB32-4AD3-976C-28235F868786}" v="308" dt="2023-03-13T16:59:06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MSCI</a:t>
            </a:r>
            <a:r>
              <a:rPr lang="en-IN" baseline="0" dirty="0"/>
              <a:t> India momentum vs MSCI India index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Momentum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Sheet1!$B$2:$B$15</c:f>
              <c:numCache>
                <c:formatCode>0.00%</c:formatCode>
                <c:ptCount val="14"/>
                <c:pt idx="0">
                  <c:v>-0.62419999999999998</c:v>
                </c:pt>
                <c:pt idx="1">
                  <c:v>0.69710000000000005</c:v>
                </c:pt>
                <c:pt idx="2">
                  <c:v>0.23430000000000001</c:v>
                </c:pt>
                <c:pt idx="3">
                  <c:v>-0.19839999999999999</c:v>
                </c:pt>
                <c:pt idx="4">
                  <c:v>0.31909999999999999</c:v>
                </c:pt>
                <c:pt idx="5">
                  <c:v>0.11020000000000001</c:v>
                </c:pt>
                <c:pt idx="6">
                  <c:v>0.21210000000000001</c:v>
                </c:pt>
                <c:pt idx="7">
                  <c:v>-1.78E-2</c:v>
                </c:pt>
                <c:pt idx="8">
                  <c:v>-4.0000000000000002E-4</c:v>
                </c:pt>
                <c:pt idx="9">
                  <c:v>0.496</c:v>
                </c:pt>
                <c:pt idx="10">
                  <c:v>-8.7800000000000003E-2</c:v>
                </c:pt>
                <c:pt idx="11">
                  <c:v>0.16250000000000001</c:v>
                </c:pt>
                <c:pt idx="12">
                  <c:v>5.62E-2</c:v>
                </c:pt>
                <c:pt idx="13">
                  <c:v>0.40589999999999998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2B-42C3-BC8A-86ED601787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MSCI Index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Sheet1!$C$2:$C$15</c:f>
              <c:numCache>
                <c:formatCode>0.00%</c:formatCode>
                <c:ptCount val="14"/>
                <c:pt idx="0">
                  <c:v>-0.56279999999999997</c:v>
                </c:pt>
                <c:pt idx="1">
                  <c:v>0.93710000000000004</c:v>
                </c:pt>
                <c:pt idx="2">
                  <c:v>0.16220000000000001</c:v>
                </c:pt>
                <c:pt idx="3">
                  <c:v>-0.25380000000000003</c:v>
                </c:pt>
                <c:pt idx="4">
                  <c:v>0.29959999999999998</c:v>
                </c:pt>
                <c:pt idx="5">
                  <c:v>8.5699999999999998E-2</c:v>
                </c:pt>
                <c:pt idx="6">
                  <c:v>0.2641</c:v>
                </c:pt>
                <c:pt idx="7">
                  <c:v>-1.61E-2</c:v>
                </c:pt>
                <c:pt idx="8">
                  <c:v>1.12E-2</c:v>
                </c:pt>
                <c:pt idx="9">
                  <c:v>0.3049</c:v>
                </c:pt>
                <c:pt idx="10">
                  <c:v>1.3899999999999999E-2</c:v>
                </c:pt>
                <c:pt idx="11">
                  <c:v>9.98E-2</c:v>
                </c:pt>
                <c:pt idx="12">
                  <c:v>0.18640000000000001</c:v>
                </c:pt>
                <c:pt idx="13">
                  <c:v>0.28860000000000002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2B-42C3-BC8A-86ED60178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3865775"/>
        <c:axId val="1243878255"/>
      </c:barChart>
      <c:catAx>
        <c:axId val="1243865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878255"/>
        <c:crosses val="autoZero"/>
        <c:auto val="1"/>
        <c:lblAlgn val="ctr"/>
        <c:lblOffset val="100"/>
        <c:noMultiLvlLbl val="0"/>
      </c:catAx>
      <c:valAx>
        <c:axId val="1243878255"/>
        <c:scaling>
          <c:orientation val="minMax"/>
          <c:max val="1"/>
          <c:min val="-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865775"/>
        <c:crosses val="autoZero"/>
        <c:crossBetween val="between"/>
        <c:majorUnit val="0.4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6B584-9BE6-4EF0-AF0E-9A567B99E7B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395A0-5166-4424-B6F5-E5078CC6C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5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18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317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2423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6339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115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9126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411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If possible paste a few headlines from newspapers or magazines. Maybe Dalal Street covers,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5362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5014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51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34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507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0179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9553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9595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8508-0604-C1AA-5108-D611AADF4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6B880-0A18-3824-C015-611965709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8E70D-E8E5-F2CC-5CA8-72C7996D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EF4D5-A76A-03F9-F34A-639CCB2B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A9B8-FD7B-FE58-88DC-E09B5E86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2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1FF5-9599-81FB-AC09-2858A870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BD2DD-2913-46D0-EE17-AC9A3409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752AB-62A2-2A78-4068-EEF328FA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CD934-11F7-92E8-81D0-3C50E427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4F7A-7DAE-4F5A-3933-793EAA4D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ED3543-6C6C-7530-84D4-DE000F510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B415D-AE84-6D0D-A813-C9D3757A4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056A-19F1-3BF6-D4A4-CF9EC457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02D9-FE04-8DB6-0CE3-DEFB8765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82EB4-8585-61B3-D170-97449B9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9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1DA0-301E-3154-9379-C0020986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7DE7E-E9C5-F412-1491-F9C379E3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6B489-2A28-7A23-C222-E03FD8A94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72D6-5EDB-42F1-F537-77AA748C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0ADA0-6469-5890-CDA5-FAA2E508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0DE6-2746-06F6-3DBB-B0D99F201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326DB-19B6-25E7-5B93-7DE820731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DEDEF-A4DC-AC03-253E-99DBDDC1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B2B8-862D-B05E-74AA-050B0768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D7B94-333B-7FEF-869F-F4AF4289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8785-9C22-0B7D-AD9F-F81DEC43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D5EF-BB5C-522F-5AD4-F4D97668C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CD0EC-D26C-B544-2BBE-FF7D91C8F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DE5E0-C054-CA6A-CA98-499B5FD1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46540-2682-8251-8312-1C03AF63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05CE1-061D-FBC4-1F85-6DFD7BFA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9AC5-DB35-3553-FA15-54C47833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DE04-D17D-C5F3-23D8-5E775124D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14127-FF8A-4BE2-CEC0-9EB37B7AE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9CDF-D750-18BA-B054-E3369A040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D0E8-FD6A-6FEA-D9B8-8A41D18F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D3A0AA-3539-0EB6-BB63-D32E5242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BE2A3-FE93-CE7A-FE71-D9EE5D89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9EAE88-0CAB-E1B4-72E1-FF91B88B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6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43F9-9BB3-BBC3-F18F-A0EBA0F0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89A9E-C906-71EC-99AE-50550293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507EC-A3A9-2509-B5F2-C75BC7DF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2C4BF-5782-A865-9C2A-79D4BDFE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571F6-68F8-A9F9-8C14-1BB43A796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FFE43-61A8-8915-7D1B-5F293A0A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CE71C-6739-2AE7-E1AE-813863DF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266B-A622-A4C2-9DC5-353DF40B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A6CB-1F4C-EDF0-7E5A-5C4C0E6D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71498-636C-96AA-9241-83CC7D0BA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F2CC-B23E-658A-2085-41BE763B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83F8-1280-3AA8-D9FA-7B870F41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C2F5D-EEB2-B7C6-F322-97C9A435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D63A-33DB-B1C1-9CC4-49F34E69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689BF-C4D5-9F5C-A56B-C7CE982D4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36CA-B1FA-7AF6-9E36-D3F1462D0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9411-EAA4-781C-7F14-03E4494A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2C4BE-7E25-F93C-1A6A-02378C7C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0F616-C6A1-EB55-1A6D-D16F5A0A0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6ED6D-8BF1-7BE3-16C2-02D3833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B122-353D-6D31-D96E-E18523858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8D75-8834-6448-54FB-2BB90B43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9082-54A5-48EA-BE98-00558F64365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6EC84-1961-F0DB-7EE3-72134126E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E68C-1E42-921B-78AE-023D9C115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917D0EE-8543-1666-BC96-7FD2E62D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5516881"/>
            <a:ext cx="2065209" cy="70788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AC2C793-EAA4-91F9-BB78-A3D97B8CFC3D}"/>
              </a:ext>
            </a:extLst>
          </p:cNvPr>
          <p:cNvGrpSpPr/>
          <p:nvPr/>
        </p:nvGrpSpPr>
        <p:grpSpPr>
          <a:xfrm>
            <a:off x="2009422" y="2835387"/>
            <a:ext cx="8173156" cy="1831144"/>
            <a:chOff x="2099733" y="2611105"/>
            <a:chExt cx="8173156" cy="183114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081E96-CA9E-B3BA-EB49-FC6EFEC75B52}"/>
                </a:ext>
              </a:extLst>
            </p:cNvPr>
            <p:cNvSpPr txBox="1"/>
            <p:nvPr/>
          </p:nvSpPr>
          <p:spPr>
            <a:xfrm>
              <a:off x="2099734" y="2611105"/>
              <a:ext cx="8173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4000" dirty="0">
                  <a:solidFill>
                    <a:srgbClr val="0070C0"/>
                  </a:solidFill>
                </a:rPr>
                <a:t>Minimalist Art of Investing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E33AAD-D601-0722-8EFD-E8FCFEB39369}"/>
                </a:ext>
              </a:extLst>
            </p:cNvPr>
            <p:cNvSpPr txBox="1"/>
            <p:nvPr/>
          </p:nvSpPr>
          <p:spPr>
            <a:xfrm>
              <a:off x="5490950" y="4011362"/>
              <a:ext cx="18186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200" dirty="0"/>
                <a:t>Sandeep Tyagi</a:t>
              </a:r>
              <a:endParaRPr lang="en-US" sz="22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C2BEFE-96BD-26A7-8823-A9061632DC08}"/>
                </a:ext>
              </a:extLst>
            </p:cNvPr>
            <p:cNvSpPr txBox="1"/>
            <p:nvPr/>
          </p:nvSpPr>
          <p:spPr>
            <a:xfrm>
              <a:off x="2099733" y="3273534"/>
              <a:ext cx="8173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rgbClr val="0070C0"/>
                  </a:solidFill>
                </a:rPr>
                <a:t>Ep 8: Avoiding Noise - II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292801-3806-CD95-B665-396CDD26085F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B9DE4A-E9D8-313E-3676-75E0A4336C6F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AA35D7-B270-5D60-705C-40ACC1F38DEC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B52455-7E29-859B-07DD-D0B07ED0D18C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0B9FAD-D67E-411B-3E1E-F30E835C3B09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58EBF5-A013-5639-DEE2-796A3EF601CA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3F7E8A-8627-B21C-F4FF-0DB570937B6B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9DEC97-4D13-BADB-65D5-557AD6610E76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85DE9AE-7083-530B-536C-B2E642FFEFB5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8B5319-DA7C-E245-3915-90B38B939DB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D3526-3D75-DFED-976D-301F27EF1D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F1EB85-A7CF-9D04-759C-873C943A29D2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14A493-55F8-A174-7164-A9F7EFB87AD4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8E88A43-AAA0-E52D-9CE2-7362562AD60D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8437BAF-F9FB-2CA4-5434-31F88CC6E0D7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A64787-1596-69AD-91EA-08AC3710DCA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51DE69-246A-CAD4-17DB-089AD12770F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A6F91A-BA1D-511F-E49A-625A512A37A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405587-5F0E-532E-CD52-6C9B71E1E8A6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F283E0-B937-9E5A-2785-674491E56C58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8E0F8F-3600-5AF4-ADC6-D6B388D0307A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18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652935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Thematic investing - Conclusion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1103644" y="1963561"/>
            <a:ext cx="8696847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Thematic or sector or factor investing is still better than stock picking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However, over the time thematic investing tend to underperform the index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For a common investor, thematic investing requires high efforts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We recommend a diversified portfolio which is sector/theme agonistic</a:t>
            </a:r>
          </a:p>
        </p:txBody>
      </p:sp>
    </p:spTree>
    <p:extLst>
      <p:ext uri="{BB962C8B-B14F-4D97-AF65-F5344CB8AC3E}">
        <p14:creationId xmlns:p14="http://schemas.microsoft.com/office/powerpoint/2010/main" val="247575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19831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7447523" y="2365568"/>
            <a:ext cx="4740757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S&amp;P 500 current return vs Next year return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Left to right, current year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Top to bottom, next year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flat trendline indicates extremely weak correlation</a:t>
            </a: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D8BD7CC9-7A10-3FA7-20B3-4F371293B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" y="1478492"/>
            <a:ext cx="7421954" cy="484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EEF3DE-D411-984F-87C4-D078CE965005}"/>
              </a:ext>
            </a:extLst>
          </p:cNvPr>
          <p:cNvSpPr txBox="1"/>
          <p:nvPr/>
        </p:nvSpPr>
        <p:spPr>
          <a:xfrm>
            <a:off x="3002844" y="6271612"/>
            <a:ext cx="3238001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dirty="0"/>
              <a:t>*Period considered: 1926 - 2022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C616C-156F-9D86-9B49-D9E02CE05F58}"/>
              </a:ext>
            </a:extLst>
          </p:cNvPr>
          <p:cNvSpPr txBox="1"/>
          <p:nvPr/>
        </p:nvSpPr>
        <p:spPr>
          <a:xfrm>
            <a:off x="7610808" y="1555482"/>
            <a:ext cx="440551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i="1" dirty="0"/>
              <a:t>Market Timing is the hardest noise to ignore</a:t>
            </a:r>
          </a:p>
        </p:txBody>
      </p:sp>
    </p:spTree>
    <p:extLst>
      <p:ext uri="{BB962C8B-B14F-4D97-AF65-F5344CB8AC3E}">
        <p14:creationId xmlns:p14="http://schemas.microsoft.com/office/powerpoint/2010/main" val="116852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958788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 – Current vs Next 5 years returns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7127633" y="2094978"/>
            <a:ext cx="5064368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S&amp;P 500 current return vs Next 5 - years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Left to right, current year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Top to bottom, next 5 - years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Negative trendline is observed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Poor returns in current year means better returns in next 5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EF3DE-D411-984F-87C4-D078CE965005}"/>
              </a:ext>
            </a:extLst>
          </p:cNvPr>
          <p:cNvSpPr txBox="1"/>
          <p:nvPr/>
        </p:nvSpPr>
        <p:spPr>
          <a:xfrm>
            <a:off x="3002844" y="6271612"/>
            <a:ext cx="3238001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dirty="0"/>
              <a:t>*Period considered: 1926 - 2022</a:t>
            </a:r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9FD13223-F121-1F3D-50A1-5F36E1202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9" y="1333285"/>
            <a:ext cx="7040681" cy="460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0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657583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 – Returns vs GDP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7655190" y="1877264"/>
            <a:ext cx="4395296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Linking GDP with Market Returns in a popular trend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data says the correlation is weak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Not easy to time the markets based on GDP or current year returns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EF3DE-D411-984F-87C4-D078CE965005}"/>
              </a:ext>
            </a:extLst>
          </p:cNvPr>
          <p:cNvSpPr txBox="1"/>
          <p:nvPr/>
        </p:nvSpPr>
        <p:spPr>
          <a:xfrm>
            <a:off x="3002844" y="6336928"/>
            <a:ext cx="3238001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dirty="0"/>
              <a:t>*Period considered: 1926 - 2022</a:t>
            </a:r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3132B18C-5848-D533-7845-82BD10124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69" y="1244643"/>
            <a:ext cx="7710463" cy="503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C6A8B1-4195-7586-4443-5578C4E0D28E}"/>
              </a:ext>
            </a:extLst>
          </p:cNvPr>
          <p:cNvSpPr txBox="1"/>
          <p:nvPr/>
        </p:nvSpPr>
        <p:spPr>
          <a:xfrm>
            <a:off x="8135371" y="4401949"/>
            <a:ext cx="3640924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i="1" dirty="0"/>
              <a:t>What if you can time the markets?</a:t>
            </a:r>
          </a:p>
        </p:txBody>
      </p:sp>
    </p:spTree>
    <p:extLst>
      <p:ext uri="{BB962C8B-B14F-4D97-AF65-F5344CB8AC3E}">
        <p14:creationId xmlns:p14="http://schemas.microsoft.com/office/powerpoint/2010/main" val="3694977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51844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 case study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3FADD0-3CF5-A603-4628-4E55C13D0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790" y="2712653"/>
            <a:ext cx="5704224" cy="2886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F54A4C-137C-BE6A-FD15-974999A1DFCC}"/>
              </a:ext>
            </a:extLst>
          </p:cNvPr>
          <p:cNvSpPr txBox="1"/>
          <p:nvPr/>
        </p:nvSpPr>
        <p:spPr>
          <a:xfrm>
            <a:off x="1100704" y="1367888"/>
            <a:ext cx="9218108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There are four types of investors. Each of them invested 10,000/month from July 1990 – Sep 2022. Mr. Lucky, Mr. Disciplined, and Mr. Unlucky invested in Nifty50.</a:t>
            </a:r>
          </a:p>
        </p:txBody>
      </p:sp>
    </p:spTree>
    <p:extLst>
      <p:ext uri="{BB962C8B-B14F-4D97-AF65-F5344CB8AC3E}">
        <p14:creationId xmlns:p14="http://schemas.microsoft.com/office/powerpoint/2010/main" val="681231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51844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 case study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F54A4C-137C-BE6A-FD15-974999A1DFCC}"/>
              </a:ext>
            </a:extLst>
          </p:cNvPr>
          <p:cNvSpPr txBox="1"/>
          <p:nvPr/>
        </p:nvSpPr>
        <p:spPr>
          <a:xfrm>
            <a:off x="5768824" y="2729276"/>
            <a:ext cx="633608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Each of them invested 38.7 Lakhs in Total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Impact of market timing: 5.98%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Mr. Lucky is better off compared to Mr. Unlucky only by 12.7%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Mr. Unlucky is better off compared to Mr. FD by 53%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4B43F8-7305-DBB4-8287-850364F2D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66" y="2044381"/>
            <a:ext cx="5449302" cy="346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6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51844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Market Timing case study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F54A4C-137C-BE6A-FD15-974999A1DFCC}"/>
              </a:ext>
            </a:extLst>
          </p:cNvPr>
          <p:cNvSpPr txBox="1"/>
          <p:nvPr/>
        </p:nvSpPr>
        <p:spPr>
          <a:xfrm>
            <a:off x="7230324" y="2252524"/>
            <a:ext cx="4961676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Time in the markets matters more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Power of compounding takes care of market timing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Follow SIP, be a disciplined investor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Stay invested!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C5955C-B51C-15DB-9CF5-DC514E0352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54"/>
          <a:stretch/>
        </p:blipFill>
        <p:spPr>
          <a:xfrm>
            <a:off x="203884" y="1788970"/>
            <a:ext cx="6658844" cy="30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87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D5E64C-56A4-EA14-6B91-12E12597405B}"/>
              </a:ext>
            </a:extLst>
          </p:cNvPr>
          <p:cNvSpPr txBox="1"/>
          <p:nvPr/>
        </p:nvSpPr>
        <p:spPr>
          <a:xfrm>
            <a:off x="3817479" y="2739644"/>
            <a:ext cx="5424552" cy="1378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3600" b="1" dirty="0">
                <a:solidFill>
                  <a:srgbClr val="0070C0"/>
                </a:solidFill>
              </a:rPr>
              <a:t>Staying the course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IN" sz="2200" b="1" dirty="0">
                <a:solidFill>
                  <a:srgbClr val="0070C0"/>
                </a:solidFill>
              </a:rPr>
              <a:t>Measuring the performance</a:t>
            </a:r>
          </a:p>
        </p:txBody>
      </p:sp>
      <p:pic>
        <p:nvPicPr>
          <p:cNvPr id="4" name="Graphic 3" descr="Lightbulb and gear with solid fill">
            <a:extLst>
              <a:ext uri="{FF2B5EF4-FFF2-40B4-BE49-F238E27FC236}">
                <a16:creationId xmlns:a16="http://schemas.microsoft.com/office/drawing/2014/main" id="{2FFB0A52-FFAB-70CE-B7BE-1BF5289DD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9676" y="3137065"/>
            <a:ext cx="914400" cy="91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31693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Coming Episode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59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01676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784600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4789392" y="1142436"/>
            <a:ext cx="26132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Thank You</a:t>
            </a:r>
            <a:endParaRPr lang="en-US" sz="3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3960187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3960187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078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506420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Recap: First Six Episodes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954215" y="1394529"/>
            <a:ext cx="8505471" cy="5035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Difficult to predict one year returns, easier to predict over long periods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10 Year Rolling returns: Sensex gave 11.2% CAGR, FD gave 8.2% CAGR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60-40 model portfolio has 10.76% average returns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Savings rate of 25 to 40% is healthy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Investment Planning for 3 big goals (Templates provided on Gulaq.com):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Retirement Planning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Buying a home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children education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Gear based investing: Take risk survey and find out your risk appetite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Get any gear by mixing only two ingredients: Equity and Fixed income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Active vs Passive investing: Figure out what kind of investor you are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hardest thing about investment is managing your emotions—greed and fear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3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56105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839029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2247053" y="521168"/>
            <a:ext cx="7773282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OFFER FOR FREE CONSULTATION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spc="300" dirty="0">
              <a:solidFill>
                <a:schemeClr val="bg1"/>
              </a:solidFill>
              <a:latin typeface="Merriweather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Follow us on social media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Tag 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Make a request</a:t>
            </a:r>
            <a:endParaRPr lang="en-US" sz="2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4014616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4014616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542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79961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Thematic investing: Flavor of the month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576D82-8E5E-AE2C-B9DD-C5D8D6B481CA}"/>
              </a:ext>
            </a:extLst>
          </p:cNvPr>
          <p:cNvSpPr txBox="1"/>
          <p:nvPr/>
        </p:nvSpPr>
        <p:spPr>
          <a:xfrm>
            <a:off x="1272792" y="1480484"/>
            <a:ext cx="931817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Thematic investing refers to selecting a specific theme to invest. It aims to identify trends based on macro-economic factors, and benefit from the materialization of those trends.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EC2A7B-85D9-EA8D-9911-DD3D78CF83BC}"/>
              </a:ext>
            </a:extLst>
          </p:cNvPr>
          <p:cNvSpPr txBox="1"/>
          <p:nvPr/>
        </p:nvSpPr>
        <p:spPr>
          <a:xfrm>
            <a:off x="4340793" y="2852756"/>
            <a:ext cx="1906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00B050"/>
                </a:solidFill>
              </a:rPr>
              <a:t>Green Energy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0EEE7B-A4B6-33A0-60B6-187AF8F37AAE}"/>
              </a:ext>
            </a:extLst>
          </p:cNvPr>
          <p:cNvSpPr txBox="1"/>
          <p:nvPr/>
        </p:nvSpPr>
        <p:spPr>
          <a:xfrm>
            <a:off x="3481924" y="3524291"/>
            <a:ext cx="190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0070C0"/>
                </a:solidFill>
              </a:rPr>
              <a:t>Electric vehicles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5B3087-D62F-CCC2-CF6C-1E8EA8FD4537}"/>
              </a:ext>
            </a:extLst>
          </p:cNvPr>
          <p:cNvSpPr txBox="1"/>
          <p:nvPr/>
        </p:nvSpPr>
        <p:spPr>
          <a:xfrm>
            <a:off x="5530085" y="3526159"/>
            <a:ext cx="2488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accent2">
                    <a:lumMod val="75000"/>
                  </a:schemeClr>
                </a:solidFill>
              </a:rPr>
              <a:t>Demand for IT MNCs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64145D-7ACF-1D1A-3A69-462D2E57C7CB}"/>
              </a:ext>
            </a:extLst>
          </p:cNvPr>
          <p:cNvSpPr txBox="1"/>
          <p:nvPr/>
        </p:nvSpPr>
        <p:spPr>
          <a:xfrm>
            <a:off x="5776382" y="4126208"/>
            <a:ext cx="190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accent6">
                    <a:lumMod val="75000"/>
                  </a:schemeClr>
                </a:solidFill>
              </a:rPr>
              <a:t>Rural Banking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D6976B-04ED-F775-8554-A3DFA0B5B18A}"/>
              </a:ext>
            </a:extLst>
          </p:cNvPr>
          <p:cNvSpPr txBox="1"/>
          <p:nvPr/>
        </p:nvSpPr>
        <p:spPr>
          <a:xfrm>
            <a:off x="3463200" y="4121786"/>
            <a:ext cx="2133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FFC000"/>
                </a:solidFill>
              </a:rPr>
              <a:t>Housing boom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066FBF-9513-5B6C-769B-0EA355BCA8C2}"/>
              </a:ext>
            </a:extLst>
          </p:cNvPr>
          <p:cNvSpPr txBox="1"/>
          <p:nvPr/>
        </p:nvSpPr>
        <p:spPr>
          <a:xfrm>
            <a:off x="5679974" y="5544848"/>
            <a:ext cx="1906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B0F0"/>
                </a:solidFill>
              </a:rPr>
              <a:t>Exports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12ECC2-9A95-22B8-2237-72B5A0CD3345}"/>
              </a:ext>
            </a:extLst>
          </p:cNvPr>
          <p:cNvSpPr txBox="1"/>
          <p:nvPr/>
        </p:nvSpPr>
        <p:spPr>
          <a:xfrm>
            <a:off x="3709836" y="4807674"/>
            <a:ext cx="190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accent5">
                    <a:lumMod val="75000"/>
                  </a:schemeClr>
                </a:solidFill>
              </a:rPr>
              <a:t>Medical Tech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D3942A-6299-AC21-55BF-FF35D7DE6721}"/>
              </a:ext>
            </a:extLst>
          </p:cNvPr>
          <p:cNvSpPr txBox="1"/>
          <p:nvPr/>
        </p:nvSpPr>
        <p:spPr>
          <a:xfrm>
            <a:off x="4340793" y="5471031"/>
            <a:ext cx="130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FF0000"/>
                </a:solidFill>
              </a:rPr>
              <a:t>Gaming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62CA20-02AF-5182-40BC-C90B99A95B24}"/>
              </a:ext>
            </a:extLst>
          </p:cNvPr>
          <p:cNvSpPr txBox="1"/>
          <p:nvPr/>
        </p:nvSpPr>
        <p:spPr>
          <a:xfrm>
            <a:off x="5546129" y="4823197"/>
            <a:ext cx="2488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C811AD"/>
                </a:solidFill>
              </a:rPr>
              <a:t>Growing middle class</a:t>
            </a:r>
          </a:p>
        </p:txBody>
      </p:sp>
    </p:spTree>
    <p:extLst>
      <p:ext uri="{BB962C8B-B14F-4D97-AF65-F5344CB8AC3E}">
        <p14:creationId xmlns:p14="http://schemas.microsoft.com/office/powerpoint/2010/main" val="1797014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627287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Thematic investing: Challenges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8BC6A3-7924-F4C9-4B18-8010FD83FDD5}"/>
              </a:ext>
            </a:extLst>
          </p:cNvPr>
          <p:cNvSpPr txBox="1"/>
          <p:nvPr/>
        </p:nvSpPr>
        <p:spPr>
          <a:xfrm>
            <a:off x="1195754" y="1763107"/>
            <a:ext cx="7408984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Consistent high efforts required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Specialized knowledge and need to track regularly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Themes go in cycles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Too many themes to track</a:t>
            </a:r>
          </a:p>
        </p:txBody>
      </p:sp>
    </p:spTree>
    <p:extLst>
      <p:ext uri="{BB962C8B-B14F-4D97-AF65-F5344CB8AC3E}">
        <p14:creationId xmlns:p14="http://schemas.microsoft.com/office/powerpoint/2010/main" val="303984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D81E6040-D2B7-E1CC-D2BB-AAC5544FA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2" y="1192715"/>
            <a:ext cx="10996246" cy="532198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66638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Sectoral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1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66638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Sectoral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E299B5-89A6-D388-61D4-788E07B92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69547" y="50593"/>
            <a:ext cx="4848731" cy="72062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7109956" y="2302806"/>
            <a:ext cx="4984071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India had growing middle class in last decade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Consumer discretionary was expected to do well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However, the historical data suggests its not that straight forward—10 good years, 3 bad</a:t>
            </a:r>
          </a:p>
        </p:txBody>
      </p:sp>
    </p:spTree>
    <p:extLst>
      <p:ext uri="{BB962C8B-B14F-4D97-AF65-F5344CB8AC3E}">
        <p14:creationId xmlns:p14="http://schemas.microsoft.com/office/powerpoint/2010/main" val="19316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454804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Single factor investing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1030415" y="1784082"/>
            <a:ext cx="817220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Single factor investing also falls under thematic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Factor investing refers to picking stocks based on specific attributes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Common factors: Momentum, value, quality, growth, volatility, and yield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Investment advisors design portfolios selecting stocks based on a popular factor</a:t>
            </a:r>
          </a:p>
        </p:txBody>
      </p:sp>
    </p:spTree>
    <p:extLst>
      <p:ext uri="{BB962C8B-B14F-4D97-AF65-F5344CB8AC3E}">
        <p14:creationId xmlns:p14="http://schemas.microsoft.com/office/powerpoint/2010/main" val="2510718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72603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Single factor investing - Momentum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9DA092-36FA-BBD1-8043-825272C828CB}"/>
              </a:ext>
            </a:extLst>
          </p:cNvPr>
          <p:cNvSpPr txBox="1"/>
          <p:nvPr/>
        </p:nvSpPr>
        <p:spPr>
          <a:xfrm>
            <a:off x="7111702" y="1996218"/>
            <a:ext cx="4993212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Momentum is a popular factor used by investment advisors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Momentum like all other thematic investments doesn’t work all the time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Momentum underperformed the index 7 out of 14 years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7F80612-D4F3-CB39-8ACB-063B596FF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573545"/>
              </p:ext>
            </p:extLst>
          </p:nvPr>
        </p:nvGraphicFramePr>
        <p:xfrm>
          <a:off x="554894" y="1555482"/>
          <a:ext cx="6572738" cy="428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82797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10609</TotalTime>
  <Words>833</Words>
  <Application>Microsoft Office PowerPoint</Application>
  <PresentationFormat>Widescreen</PresentationFormat>
  <Paragraphs>123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Vivek Sharma</dc:creator>
  <cp:lastModifiedBy>Sandeep Tyagi</cp:lastModifiedBy>
  <cp:revision>302</cp:revision>
  <dcterms:created xsi:type="dcterms:W3CDTF">2022-05-05T11:26:34Z</dcterms:created>
  <dcterms:modified xsi:type="dcterms:W3CDTF">2023-05-08T21:55:03Z</dcterms:modified>
</cp:coreProperties>
</file>